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62" r:id="rId8"/>
    <p:sldId id="266" r:id="rId9"/>
    <p:sldId id="267" r:id="rId10"/>
    <p:sldId id="270" r:id="rId11"/>
    <p:sldId id="268" r:id="rId12"/>
    <p:sldId id="269" r:id="rId13"/>
    <p:sldId id="271" r:id="rId14"/>
    <p:sldId id="272" r:id="rId15"/>
    <p:sldId id="273" r:id="rId16"/>
    <p:sldId id="274" r:id="rId17"/>
    <p:sldId id="264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2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FE4E-CA7E-4922-BCA0-5DBABC542048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C1B2-93C3-4140-A01F-3CD2A0460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FE4E-CA7E-4922-BCA0-5DBABC542048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C1B2-93C3-4140-A01F-3CD2A0460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FE4E-CA7E-4922-BCA0-5DBABC542048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C1B2-93C3-4140-A01F-3CD2A0460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FE4E-CA7E-4922-BCA0-5DBABC542048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C1B2-93C3-4140-A01F-3CD2A0460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FE4E-CA7E-4922-BCA0-5DBABC542048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C1B2-93C3-4140-A01F-3CD2A0460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FE4E-CA7E-4922-BCA0-5DBABC542048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C1B2-93C3-4140-A01F-3CD2A0460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FE4E-CA7E-4922-BCA0-5DBABC542048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C1B2-93C3-4140-A01F-3CD2A0460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FE4E-CA7E-4922-BCA0-5DBABC542048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C1B2-93C3-4140-A01F-3CD2A0460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FE4E-CA7E-4922-BCA0-5DBABC542048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C1B2-93C3-4140-A01F-3CD2A0460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FE4E-CA7E-4922-BCA0-5DBABC542048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C1B2-93C3-4140-A01F-3CD2A0460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FE4E-CA7E-4922-BCA0-5DBABC542048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C1B2-93C3-4140-A01F-3CD2A0460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BFE4E-CA7E-4922-BCA0-5DBABC542048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7C1B2-93C3-4140-A01F-3CD2A0460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653136"/>
            <a:ext cx="3286148" cy="9239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  <a:p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Любаева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В. Г.</a:t>
            </a:r>
          </a:p>
          <a:p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285751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МДОУ ДС комбинированного вида № 1 г. Белинский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solidFill>
                  <a:srgbClr val="005828"/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4000" b="1" dirty="0" smtClean="0">
                <a:solidFill>
                  <a:srgbClr val="005828"/>
                </a:solidFill>
                <a:latin typeface="Times New Roman" pitchFamily="18" charset="0"/>
                <a:cs typeface="Times New Roman" pitchFamily="18" charset="0"/>
              </a:rPr>
              <a:t> кистей и </a:t>
            </a:r>
            <a:r>
              <a:rPr lang="ru-RU" sz="4000" b="1" dirty="0" smtClean="0">
                <a:solidFill>
                  <a:srgbClr val="00582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58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5828"/>
                </a:solidFill>
                <a:latin typeface="Times New Roman" pitchFamily="18" charset="0"/>
                <a:cs typeface="Times New Roman" pitchFamily="18" charset="0"/>
              </a:rPr>
              <a:t>пальцев </a:t>
            </a:r>
            <a:r>
              <a:rPr lang="ru-RU" sz="4000" b="1" dirty="0" smtClean="0">
                <a:solidFill>
                  <a:srgbClr val="005828"/>
                </a:solidFill>
                <a:latin typeface="Times New Roman" pitchFamily="18" charset="0"/>
                <a:cs typeface="Times New Roman" pitchFamily="18" charset="0"/>
              </a:rPr>
              <a:t>рук  с  помощью нетрадиционного оборудования</a:t>
            </a:r>
            <a:endParaRPr lang="ru-RU" sz="4000" b="1" dirty="0">
              <a:solidFill>
                <a:srgbClr val="00582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Тема «Лес. Грибы»                          </a:t>
            </a:r>
            <a:r>
              <a:rPr lang="ru-RU" sz="32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32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круглыми щетками для волос»</a:t>
            </a:r>
            <a:endParaRPr lang="ru-RU" sz="32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сосны, у пихты, елки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(катание щетки между ладонями)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Очень колкие иголки.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перебирают п. «веточки»)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 еще сильней, чем ельник,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Вас уколет можжевельник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(обхватывают «дерево» то правой ладонью, то – левой)</a:t>
            </a:r>
          </a:p>
        </p:txBody>
      </p:sp>
      <p:pic>
        <p:nvPicPr>
          <p:cNvPr id="5" name="Picture 4" descr="C:\Users\777\Desktop\SAM_14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857364"/>
            <a:ext cx="4038600" cy="3667099"/>
          </a:xfr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Тема «Одежда»                                      </a:t>
            </a:r>
            <a:r>
              <a:rPr lang="ru-RU" sz="3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3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веревкой для белья)</a:t>
            </a:r>
            <a:endParaRPr lang="ru-RU" sz="36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3050"/>
            <a:ext cx="4038600" cy="44831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одежду постирала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(завязывают узелки)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Платье, кофточку, носки.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(перебирают узелки п.)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веревку я развешу,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Полюбуйся же и ты.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(пропускают веревочку с узелками через сжатые в кулак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ладони)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88840"/>
            <a:ext cx="3888432" cy="3096344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Тема «Ягоды»                                         </a:t>
            </a:r>
            <a:r>
              <a:rPr lang="ru-RU" sz="3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3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ватными палочками)</a:t>
            </a:r>
            <a:endParaRPr lang="ru-RU" sz="36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785926"/>
            <a:ext cx="4210080" cy="434023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7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      1,2,3,4,5                                       </a:t>
            </a:r>
            <a:r>
              <a:rPr lang="ru-RU" sz="7400" i="1" dirty="0" smtClean="0">
                <a:latin typeface="Times New Roman" pitchFamily="18" charset="0"/>
                <a:cs typeface="Times New Roman" pitchFamily="18" charset="0"/>
              </a:rPr>
              <a:t>(гладят п. и ладонь </a:t>
            </a:r>
            <a:r>
              <a:rPr lang="ru-RU" sz="7400" i="1" dirty="0" err="1" smtClean="0">
                <a:latin typeface="Times New Roman" pitchFamily="18" charset="0"/>
                <a:cs typeface="Times New Roman" pitchFamily="18" charset="0"/>
              </a:rPr>
              <a:t>ватн</a:t>
            </a:r>
            <a:r>
              <a:rPr lang="ru-RU" sz="7400" i="1" dirty="0" smtClean="0">
                <a:latin typeface="Times New Roman" pitchFamily="18" charset="0"/>
                <a:cs typeface="Times New Roman" pitchFamily="18" charset="0"/>
              </a:rPr>
              <a:t>. п.)</a:t>
            </a:r>
          </a:p>
          <a:p>
            <a:pPr>
              <a:buNone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      В лес идем мы погулять: (</a:t>
            </a:r>
            <a:r>
              <a:rPr lang="ru-RU" sz="7400" i="1" dirty="0" smtClean="0">
                <a:latin typeface="Times New Roman" pitchFamily="18" charset="0"/>
                <a:cs typeface="Times New Roman" pitchFamily="18" charset="0"/>
              </a:rPr>
              <a:t>п. «идут» по столу)</a:t>
            </a:r>
          </a:p>
          <a:p>
            <a:pPr>
              <a:buNone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      За черникой, за малиной,     </a:t>
            </a:r>
            <a:r>
              <a:rPr lang="ru-RU" sz="7400" i="1" dirty="0" smtClean="0">
                <a:latin typeface="Times New Roman" pitchFamily="18" charset="0"/>
                <a:cs typeface="Times New Roman" pitchFamily="18" charset="0"/>
              </a:rPr>
              <a:t>(надавливание </a:t>
            </a:r>
            <a:r>
              <a:rPr lang="ru-RU" sz="7400" i="1" dirty="0" err="1" smtClean="0">
                <a:latin typeface="Times New Roman" pitchFamily="18" charset="0"/>
                <a:cs typeface="Times New Roman" pitchFamily="18" charset="0"/>
              </a:rPr>
              <a:t>ватн</a:t>
            </a:r>
            <a:r>
              <a:rPr lang="ru-RU" sz="7400" i="1" dirty="0" smtClean="0">
                <a:latin typeface="Times New Roman" pitchFamily="18" charset="0"/>
                <a:cs typeface="Times New Roman" pitchFamily="18" charset="0"/>
              </a:rPr>
              <a:t>. п. на подушечки п.)</a:t>
            </a:r>
          </a:p>
          <a:p>
            <a:pPr>
              <a:buNone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     За брусникой, за калиной.       </a:t>
            </a:r>
          </a:p>
          <a:p>
            <a:pPr>
              <a:buNone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     Землянику мы найдем</a:t>
            </a:r>
          </a:p>
          <a:p>
            <a:pPr>
              <a:buNone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      И братишке отнесем.   (</a:t>
            </a:r>
            <a:r>
              <a:rPr lang="ru-RU" sz="7400" i="1" dirty="0" smtClean="0">
                <a:latin typeface="Times New Roman" pitchFamily="18" charset="0"/>
                <a:cs typeface="Times New Roman" pitchFamily="18" charset="0"/>
              </a:rPr>
              <a:t>п. «идут» по столу)</a:t>
            </a:r>
          </a:p>
          <a:p>
            <a:pPr>
              <a:buNone/>
            </a:pPr>
            <a:r>
              <a:rPr lang="ru-RU" sz="7400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7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4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7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Documents and Settings\Admin\Рабочий стол\SAM_30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785926"/>
            <a:ext cx="4429156" cy="359173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Тема «Насекомые»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3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тугой резинкой для волос)</a:t>
            </a:r>
            <a:endParaRPr lang="ru-RU" sz="36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Упражнение «Жучок»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Сел на пальчик мой жучок,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Очень важный мужичок!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Вертелся, крутился,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И с пальчика свалился.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(Надевание на каждый пальчик правой руки, а затем - левой)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2050" name="Picture 2" descr="C:\Documents and Settings\Admin\Рабочий стол\SAM_30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000240"/>
            <a:ext cx="4500594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Тема «Посуда»                                    </a:t>
            </a:r>
            <a:r>
              <a:rPr lang="ru-RU" sz="3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3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губкой для посуды)</a:t>
            </a:r>
            <a:endParaRPr lang="ru-RU" sz="36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посуду чистили,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(поглаживание ладоней губкой)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Мы посуду мыли.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(поглаживание губкой тыльной поверхности кистей рук)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Мы посуду терли,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(трут губкой подушечки пальцев обеих рук)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Даже не разбили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(хлопают ладонями по губке)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122" name="Picture 2" descr="G:\DCIM\100PHOTO\SAM_30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000240"/>
            <a:ext cx="4429156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Тема «Зима»                                         </a:t>
            </a:r>
            <a:r>
              <a:rPr lang="ru-RU" sz="3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3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плотной бумагой)</a:t>
            </a:r>
            <a:endParaRPr lang="ru-RU" sz="36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другом мы гулять пойдем,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(п. идут по столу)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Раскатаем снежный ком.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(сминают бумагу)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А потом наш толстый ком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Станет вдруг снеговиком.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(катание между ладонями)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Admin\Рабочий стол\SAM_30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071678"/>
            <a:ext cx="4429156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Тема «Дикие животные»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3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мячиком с шипами)</a:t>
            </a:r>
            <a:endParaRPr lang="ru-RU" sz="36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Упражнение «Ёж»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Гладь мои ладошки, ёж, 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(прокатывание мячика круговыми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движен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между ладонями)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Ты колючий, ну и что ж!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(дотрагиваются кончиками п.)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Я хочу тебя погладить,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(гладят мячик)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Я хочу с тобой поладить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(сжимают)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Admin\Рабочий стол\SAM_30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714488"/>
            <a:ext cx="4500594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Требования к  проведению </a:t>
            </a:r>
            <a:r>
              <a:rPr lang="ru-RU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самомассажа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-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Все движения делаются по ходу лимфатических путей (от кончиков пальцев к запястью и от кисти к локтю)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-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Массажные движения не должны вызывать болезненность и неприятные ощущения, не должны оставлять кровоподтеков и нарушать кожный покров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-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Лимфатические узлы массажировать нельзя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                                   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Продолжительность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самомассажа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– 5-7 минут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-Необходим постоянный контроль силы надавливания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-После каждого упражнения следует делать расслабляющие поглаживания или встряхивания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рук        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-Массаж противопоказан при ссадинах, трещинах на коже, гнойничковых заболеваниях.</a:t>
            </a:r>
          </a:p>
          <a:p>
            <a:pPr>
              <a:buNone/>
            </a:pP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Особенности физического развития: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5778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нарушение дыхания и голосообразования;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-нарушение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общей и мелкой моторики;                                           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расторможенность и заторможенность мышечного напряжения;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повышенная утомляемость;                                                                                                                        -заметное отставание в показателях основных физических качеств: силы, скорости, ловкости;                                                                                                                                                                                                                             -нарушение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темпоритмической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организации движений.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Особенности психического развития: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-нарушение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оптико-пространственного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праксиса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неустойчивость внимания;                   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-расстройство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памяти (особенно слуховой);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несформированность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мышления.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ладон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0"/>
            <a:ext cx="664373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Использование нетрадиционных приемов 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самомассажа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  <a:p>
            <a:pPr>
              <a:buNone/>
            </a:pPr>
            <a:r>
              <a:rPr lang="ru-RU" dirty="0"/>
              <a:t>-«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оживляет», мотивирует детей;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-повышает физическую и умственную работоспособность;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-нормализует состояние нервной системы;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-устраняет стрессы;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-снижает уровень утомляемости;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-значительно улучшает соматическое состояние детей, т.е. происходит мобилизация защитных сил организма, приводящих к нормализации его функций при самых различных его нарушениях, в том числе и речевых;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улучшает коммуникативные функции детей.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Нетрадиционное оборудование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285860"/>
            <a:ext cx="2643206" cy="5286412"/>
          </a:xfrm>
        </p:spPr>
        <p:txBody>
          <a:bodyPr>
            <a:noAutofit/>
          </a:bodyPr>
          <a:lstStyle/>
          <a:p>
            <a:pPr lvl="0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Массажные мячики;</a:t>
            </a:r>
          </a:p>
          <a:p>
            <a:pPr lvl="0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Шестигранные  карандаши;</a:t>
            </a:r>
          </a:p>
          <a:p>
            <a:pPr lvl="0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Бельевые прищепки;</a:t>
            </a:r>
          </a:p>
          <a:p>
            <a:pPr lvl="0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Ватные  палочки;</a:t>
            </a:r>
          </a:p>
          <a:p>
            <a:pPr lvl="0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Круглые  щетки для волос;</a:t>
            </a:r>
          </a:p>
          <a:p>
            <a:pPr lvl="0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Губки для посуды;</a:t>
            </a:r>
          </a:p>
          <a:p>
            <a:pPr lvl="0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Шнурки;</a:t>
            </a:r>
          </a:p>
          <a:p>
            <a:pPr lvl="0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Сосновые шишки;</a:t>
            </a:r>
          </a:p>
          <a:p>
            <a:pPr lvl="0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Еловые шишки, ветки;</a:t>
            </a:r>
          </a:p>
          <a:p>
            <a:pPr lvl="0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Грецкие орехи;</a:t>
            </a:r>
          </a:p>
          <a:p>
            <a:pPr lvl="0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Шарики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Коврики «Травка»;</a:t>
            </a:r>
          </a:p>
          <a:p>
            <a:pPr lvl="0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Счеты;</a:t>
            </a:r>
          </a:p>
          <a:p>
            <a:pPr lvl="0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Тугие резинки для волос;</a:t>
            </a:r>
          </a:p>
          <a:p>
            <a:pPr lvl="0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Веревка  для белья;</a:t>
            </a:r>
          </a:p>
          <a:p>
            <a:pPr lvl="0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«Сухой» бассейн;</a:t>
            </a:r>
          </a:p>
          <a:p>
            <a:pPr lvl="0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Каштаны;</a:t>
            </a:r>
          </a:p>
          <a:p>
            <a:pPr lvl="0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Морские камешки;</a:t>
            </a:r>
          </a:p>
          <a:p>
            <a:pPr lvl="0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Скрепки;</a:t>
            </a:r>
          </a:p>
          <a:p>
            <a:pPr lvl="0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Крышки от пластиковых бутылок;</a:t>
            </a:r>
          </a:p>
          <a:p>
            <a:pPr lvl="0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Пуговицы;</a:t>
            </a:r>
          </a:p>
          <a:p>
            <a:pPr lvl="0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Катушки для  ниток;</a:t>
            </a:r>
          </a:p>
          <a:p>
            <a:pPr lvl="0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Мелкие игрушки;</a:t>
            </a:r>
          </a:p>
          <a:p>
            <a:pPr lvl="0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Бумага;</a:t>
            </a:r>
          </a:p>
          <a:p>
            <a:pPr lvl="0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Счетные палочки;</a:t>
            </a:r>
          </a:p>
          <a:p>
            <a:pPr lvl="0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Решетка для раковины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Documents and Settings\Admin\Рабочий стол\SAM_30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428736"/>
            <a:ext cx="5643602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Приёмы для выполнения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самомассажа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714488"/>
            <a:ext cx="7901014" cy="51435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-Поглаживание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-Растирание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-Пиление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-Разминание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-Вибрация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-Сжимание, разжимание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-Катание предметов между ладонями (горизонтальное, вертикальное, круговое)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Покусывание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-Надавливание 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Тема «Транспорт»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3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счетами)</a:t>
            </a:r>
            <a:endParaRPr lang="ru-RU" sz="36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Упражнение «Мостовая»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Вот бежит по мостовой 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(прокатывание ладони  по счетам)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Транспорт маленький, большой. 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(прокатывание мизинца, б. пальца по счетам)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Грузовой и легковой  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прокатывние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среднего, а затем указ. и безымянного)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 как будто он живой.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прокатывание пальцев, ладоней по счетам)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SAM_18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000240"/>
            <a:ext cx="4357718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Тема «Животный мир морей и океанов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(«сухой бассейн»)</a:t>
            </a:r>
            <a:endParaRPr lang="ru-RU" sz="36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Упражнение «Краб»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Краб забился меж камней: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(руки  медленно погружаются в бассейн,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Там спокойней и видней,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собрался на охоту,       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«ходьба» пальчиками  по дну бассейна)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желает съесть кого-то.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4823"/>
            <a:ext cx="4038600" cy="3816425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891</Words>
  <Application>Microsoft Office PowerPoint</Application>
  <PresentationFormat>Экран (4:3)</PresentationFormat>
  <Paragraphs>138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МДОУ ДС комбинированного вида № 1 г. Белинский    Самомассаж кистей и  пальцев рук  с  помощью нетрадиционного оборудования</vt:lpstr>
      <vt:lpstr>Особенности физического развития:</vt:lpstr>
      <vt:lpstr>Особенности психического развития:</vt:lpstr>
      <vt:lpstr>Слайд 4</vt:lpstr>
      <vt:lpstr>Использование нетрадиционных приемов самомассажа</vt:lpstr>
      <vt:lpstr>Нетрадиционное оборудование</vt:lpstr>
      <vt:lpstr>Приёмы для выполнения самомассажа</vt:lpstr>
      <vt:lpstr>Тема «Транспорт» (самомассаж  счетами)</vt:lpstr>
      <vt:lpstr>Тема «Животный мир морей и океанов» («сухой бассейн»)</vt:lpstr>
      <vt:lpstr>Тема «Лес. Грибы»                          (самомассаж круглыми щетками для волос»</vt:lpstr>
      <vt:lpstr>Тема «Одежда»                                      (самомассаж  веревкой для белья)</vt:lpstr>
      <vt:lpstr>Тема «Ягоды»                                         (самомассаж ватными палочками)</vt:lpstr>
      <vt:lpstr>Тема «Насекомые» (самомассаж  тугой резинкой для волос)</vt:lpstr>
      <vt:lpstr>Тема «Посуда»                                    (самомассаж губкой для посуды)</vt:lpstr>
      <vt:lpstr>Тема «Зима»                                         (самомассаж плотной бумагой)</vt:lpstr>
      <vt:lpstr>Тема «Дикие животные» (самомассаж  мячиком с шипами)</vt:lpstr>
      <vt:lpstr>Требования к  проведению самомассажа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Самомассаж кистей и пальцев рук с помощью нетрадиционного оборудования</dc:title>
  <dc:creator>Admin</dc:creator>
  <cp:lastModifiedBy>user</cp:lastModifiedBy>
  <cp:revision>43</cp:revision>
  <dcterms:created xsi:type="dcterms:W3CDTF">2019-02-13T20:15:12Z</dcterms:created>
  <dcterms:modified xsi:type="dcterms:W3CDTF">2020-12-17T13:38:44Z</dcterms:modified>
</cp:coreProperties>
</file>